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1" r:id="rId1"/>
  </p:sldMasterIdLst>
  <p:sldIdLst>
    <p:sldId id="257" r:id="rId2"/>
    <p:sldId id="267" r:id="rId3"/>
    <p:sldId id="258" r:id="rId4"/>
    <p:sldId id="259" r:id="rId5"/>
    <p:sldId id="260" r:id="rId6"/>
    <p:sldId id="265" r:id="rId7"/>
    <p:sldId id="266" r:id="rId8"/>
    <p:sldId id="268" r:id="rId9"/>
    <p:sldId id="269" r:id="rId10"/>
    <p:sldId id="270" r:id="rId11"/>
    <p:sldId id="271" r:id="rId12"/>
    <p:sldId id="272" r:id="rId13"/>
    <p:sldId id="273" r:id="rId14"/>
    <p:sldId id="274"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5"/>
    <p:restoredTop sz="95878"/>
  </p:normalViewPr>
  <p:slideViewPr>
    <p:cSldViewPr snapToGrid="0" snapToObjects="1">
      <p:cViewPr varScale="1">
        <p:scale>
          <a:sx n="79" d="100"/>
          <a:sy n="79" d="100"/>
        </p:scale>
        <p:origin x="74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7/5/2023</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smtClean="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22200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0163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7/5/2023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09532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16672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7/5/2023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3836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7/5/2023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09104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7/5/2023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77612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7/5/2023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83391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7/5/2023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78825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20268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smtClean="0"/>
              <a:t>7/5/2023</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056849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smtClean="0"/>
              <a:pPr/>
              <a:t>7/5/2023</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958501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0E41C18-214E-3B4A-BDA7-32A25251950D}"/>
              </a:ext>
            </a:extLst>
          </p:cNvPr>
          <p:cNvSpPr/>
          <p:nvPr/>
        </p:nvSpPr>
        <p:spPr>
          <a:xfrm>
            <a:off x="2866484" y="2774830"/>
            <a:ext cx="6170280"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Image Processing</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3" name="TextBox 2">
            <a:extLst>
              <a:ext uri="{FF2B5EF4-FFF2-40B4-BE49-F238E27FC236}">
                <a16:creationId xmlns:a16="http://schemas.microsoft.com/office/drawing/2014/main" id="{34963FA2-D83C-E044-A8A1-9D11612CA12F}"/>
              </a:ext>
            </a:extLst>
          </p:cNvPr>
          <p:cNvSpPr txBox="1"/>
          <p:nvPr/>
        </p:nvSpPr>
        <p:spPr>
          <a:xfrm>
            <a:off x="4737100" y="3886200"/>
            <a:ext cx="4584700" cy="446276"/>
          </a:xfrm>
          <a:prstGeom prst="rect">
            <a:avLst/>
          </a:prstGeom>
          <a:noFill/>
        </p:spPr>
        <p:txBody>
          <a:bodyPr wrap="square" rtlCol="0">
            <a:spAutoFit/>
          </a:bodyPr>
          <a:lstStyle/>
          <a:p>
            <a:r>
              <a:rPr lang="en-US" sz="2300" dirty="0"/>
              <a:t>Thapar Summer School 2023</a:t>
            </a:r>
          </a:p>
        </p:txBody>
      </p:sp>
    </p:spTree>
    <p:extLst>
      <p:ext uri="{BB962C8B-B14F-4D97-AF65-F5344CB8AC3E}">
        <p14:creationId xmlns:p14="http://schemas.microsoft.com/office/powerpoint/2010/main" val="8317158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E65105-BCDC-CC49-A222-DC634AD58914}"/>
              </a:ext>
            </a:extLst>
          </p:cNvPr>
          <p:cNvSpPr/>
          <p:nvPr/>
        </p:nvSpPr>
        <p:spPr>
          <a:xfrm>
            <a:off x="974218" y="1106775"/>
            <a:ext cx="3677610" cy="630942"/>
          </a:xfrm>
          <a:prstGeom prst="rect">
            <a:avLst/>
          </a:prstGeom>
        </p:spPr>
        <p:txBody>
          <a:bodyPr wrap="none">
            <a:spAutoFit/>
          </a:bodyPr>
          <a:lstStyle/>
          <a:p>
            <a:r>
              <a:rPr lang="en-IN" sz="3500" b="1" dirty="0">
                <a:latin typeface="Times New Roman" panose="02020603050405020304" pitchFamily="18" charset="0"/>
                <a:cs typeface="Times New Roman" panose="02020603050405020304" pitchFamily="18" charset="0"/>
              </a:rPr>
              <a:t>1- Residual blocks</a:t>
            </a:r>
            <a:endParaRPr lang="en-IN" sz="3500" b="1" i="0" u="none" strike="noStrike" dirty="0">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513EC01-9A12-8A4F-B68B-B93D9A3216BC}"/>
              </a:ext>
            </a:extLst>
          </p:cNvPr>
          <p:cNvPicPr>
            <a:picLocks noChangeAspect="1"/>
          </p:cNvPicPr>
          <p:nvPr/>
        </p:nvPicPr>
        <p:blipFill>
          <a:blip r:embed="rId2"/>
          <a:stretch>
            <a:fillRect/>
          </a:stretch>
        </p:blipFill>
        <p:spPr>
          <a:xfrm>
            <a:off x="220353" y="2315183"/>
            <a:ext cx="6205370" cy="2876521"/>
          </a:xfrm>
          <a:prstGeom prst="rect">
            <a:avLst/>
          </a:prstGeom>
        </p:spPr>
      </p:pic>
      <p:sp>
        <p:nvSpPr>
          <p:cNvPr id="5" name="Rectangle 4">
            <a:extLst>
              <a:ext uri="{FF2B5EF4-FFF2-40B4-BE49-F238E27FC236}">
                <a16:creationId xmlns:a16="http://schemas.microsoft.com/office/drawing/2014/main" id="{DCAC5788-2B29-684E-896E-CCC6551A335E}"/>
              </a:ext>
            </a:extLst>
          </p:cNvPr>
          <p:cNvSpPr/>
          <p:nvPr/>
        </p:nvSpPr>
        <p:spPr>
          <a:xfrm>
            <a:off x="6253790" y="2925159"/>
            <a:ext cx="6096000" cy="1477328"/>
          </a:xfrm>
          <a:prstGeom prst="rect">
            <a:avLst/>
          </a:prstGeom>
        </p:spPr>
        <p:txBody>
          <a:bodyPr>
            <a:spAutoFit/>
          </a:bodyPr>
          <a:lstStyle/>
          <a:p>
            <a:r>
              <a:rPr lang="en-IN" dirty="0">
                <a:latin typeface="Times New Roman" panose="02020603050405020304" pitchFamily="18" charset="0"/>
                <a:cs typeface="Times New Roman" panose="02020603050405020304" pitchFamily="18" charset="0"/>
              </a:rPr>
              <a:t>First step starts by dividing the original image (A) into </a:t>
            </a:r>
            <a:r>
              <a:rPr lang="en-IN" dirty="0" err="1">
                <a:latin typeface="Times New Roman" panose="02020603050405020304" pitchFamily="18" charset="0"/>
                <a:cs typeface="Times New Roman" panose="02020603050405020304" pitchFamily="18" charset="0"/>
              </a:rPr>
              <a:t>NxN</a:t>
            </a:r>
            <a:r>
              <a:rPr lang="en-IN" dirty="0">
                <a:latin typeface="Times New Roman" panose="02020603050405020304" pitchFamily="18" charset="0"/>
                <a:cs typeface="Times New Roman" panose="02020603050405020304" pitchFamily="18" charset="0"/>
              </a:rPr>
              <a:t> grid cells of equal shape, where N in our case is 4 shown on the image on the right. Each cell in the grid is responsible for localizing and predicting the class of the object that it covers, along with the probability/confidence value.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6846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293EF62-98EA-7149-96BE-AA5D08541E76}"/>
              </a:ext>
            </a:extLst>
          </p:cNvPr>
          <p:cNvSpPr/>
          <p:nvPr/>
        </p:nvSpPr>
        <p:spPr>
          <a:xfrm>
            <a:off x="676055" y="1078275"/>
            <a:ext cx="5419945" cy="630942"/>
          </a:xfrm>
          <a:prstGeom prst="rect">
            <a:avLst/>
          </a:prstGeom>
        </p:spPr>
        <p:txBody>
          <a:bodyPr wrap="none">
            <a:spAutoFit/>
          </a:bodyPr>
          <a:lstStyle/>
          <a:p>
            <a:r>
              <a:rPr lang="en-IN" sz="3500" b="1" dirty="0">
                <a:latin typeface="Times New Roman" panose="02020603050405020304" pitchFamily="18" charset="0"/>
                <a:ea typeface="Tahoma" panose="020B0604030504040204" pitchFamily="34" charset="0"/>
                <a:cs typeface="Times New Roman" panose="02020603050405020304" pitchFamily="18" charset="0"/>
              </a:rPr>
              <a:t>2- Bounding box regression</a:t>
            </a:r>
            <a:endParaRPr lang="en-IN" sz="3500" b="1" i="0" u="none" strike="noStrike" dirty="0">
              <a:effectLst/>
              <a:latin typeface="Times New Roman" panose="02020603050405020304" pitchFamily="18" charset="0"/>
              <a:ea typeface="Tahoma" panose="020B060403050404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05CBC255-8CD1-B747-9D7A-2C50AFA805A3}"/>
              </a:ext>
            </a:extLst>
          </p:cNvPr>
          <p:cNvPicPr>
            <a:picLocks noChangeAspect="1"/>
          </p:cNvPicPr>
          <p:nvPr/>
        </p:nvPicPr>
        <p:blipFill>
          <a:blip r:embed="rId2"/>
          <a:stretch>
            <a:fillRect/>
          </a:stretch>
        </p:blipFill>
        <p:spPr>
          <a:xfrm>
            <a:off x="264061" y="2185058"/>
            <a:ext cx="5684597" cy="2522847"/>
          </a:xfrm>
          <a:prstGeom prst="rect">
            <a:avLst/>
          </a:prstGeom>
        </p:spPr>
      </p:pic>
      <p:sp>
        <p:nvSpPr>
          <p:cNvPr id="6" name="Rectangle 5">
            <a:extLst>
              <a:ext uri="{FF2B5EF4-FFF2-40B4-BE49-F238E27FC236}">
                <a16:creationId xmlns:a16="http://schemas.microsoft.com/office/drawing/2014/main" id="{DCE380BB-3929-1547-89A9-531F657262E2}"/>
              </a:ext>
            </a:extLst>
          </p:cNvPr>
          <p:cNvSpPr/>
          <p:nvPr/>
        </p:nvSpPr>
        <p:spPr>
          <a:xfrm>
            <a:off x="5948658" y="1382556"/>
            <a:ext cx="6096000" cy="4539704"/>
          </a:xfrm>
          <a:prstGeom prst="rect">
            <a:avLst/>
          </a:prstGeom>
        </p:spPr>
        <p:txBody>
          <a:bodyPr>
            <a:spAutoFit/>
          </a:bodyPr>
          <a:lstStyle/>
          <a:p>
            <a:r>
              <a:rPr lang="en-IN" sz="1700" dirty="0">
                <a:latin typeface="Times New Roman" panose="02020603050405020304" pitchFamily="18" charset="0"/>
                <a:cs typeface="Times New Roman" panose="02020603050405020304" pitchFamily="18" charset="0"/>
              </a:rPr>
              <a:t>The next step is to determine the bounding boxes which correspond to rectangles highlighting all the objects in the image. </a:t>
            </a:r>
          </a:p>
          <a:p>
            <a:r>
              <a:rPr lang="en-IN" sz="1700" dirty="0">
                <a:latin typeface="Times New Roman" panose="02020603050405020304" pitchFamily="18" charset="0"/>
                <a:cs typeface="Times New Roman" panose="02020603050405020304" pitchFamily="18" charset="0"/>
              </a:rPr>
              <a:t>YOLO determines the attributes of these bounding boxes using a single regression module in the following format, where Y is the final vector representation for each bounding box. </a:t>
            </a:r>
          </a:p>
          <a:p>
            <a:r>
              <a:rPr lang="en-IN" sz="1700" dirty="0">
                <a:latin typeface="Times New Roman" panose="02020603050405020304" pitchFamily="18" charset="0"/>
                <a:cs typeface="Times New Roman" panose="02020603050405020304" pitchFamily="18" charset="0"/>
              </a:rPr>
              <a:t>Y = [pc, </a:t>
            </a:r>
            <a:r>
              <a:rPr lang="en-IN" sz="1700" dirty="0" err="1">
                <a:latin typeface="Times New Roman" panose="02020603050405020304" pitchFamily="18" charset="0"/>
                <a:cs typeface="Times New Roman" panose="02020603050405020304" pitchFamily="18" charset="0"/>
              </a:rPr>
              <a:t>bx</a:t>
            </a:r>
            <a:r>
              <a:rPr lang="en-IN" sz="1700" dirty="0">
                <a:latin typeface="Times New Roman" panose="02020603050405020304" pitchFamily="18" charset="0"/>
                <a:cs typeface="Times New Roman" panose="02020603050405020304" pitchFamily="18" charset="0"/>
              </a:rPr>
              <a:t>, by, </a:t>
            </a:r>
            <a:r>
              <a:rPr lang="en-IN" sz="1700" dirty="0" err="1">
                <a:latin typeface="Times New Roman" panose="02020603050405020304" pitchFamily="18" charset="0"/>
                <a:cs typeface="Times New Roman" panose="02020603050405020304" pitchFamily="18" charset="0"/>
              </a:rPr>
              <a:t>bh</a:t>
            </a:r>
            <a:r>
              <a:rPr lang="en-IN" sz="1700" dirty="0">
                <a:latin typeface="Times New Roman" panose="02020603050405020304" pitchFamily="18" charset="0"/>
                <a:cs typeface="Times New Roman" panose="02020603050405020304" pitchFamily="18" charset="0"/>
              </a:rPr>
              <a:t>, </a:t>
            </a:r>
            <a:r>
              <a:rPr lang="en-IN" sz="1700" dirty="0" err="1">
                <a:latin typeface="Times New Roman" panose="02020603050405020304" pitchFamily="18" charset="0"/>
                <a:cs typeface="Times New Roman" panose="02020603050405020304" pitchFamily="18" charset="0"/>
              </a:rPr>
              <a:t>bw</a:t>
            </a:r>
            <a:r>
              <a:rPr lang="en-IN" sz="1700" dirty="0">
                <a:latin typeface="Times New Roman" panose="02020603050405020304" pitchFamily="18" charset="0"/>
                <a:cs typeface="Times New Roman" panose="02020603050405020304" pitchFamily="18" charset="0"/>
              </a:rPr>
              <a:t>, c1, c2]</a:t>
            </a:r>
          </a:p>
          <a:p>
            <a:r>
              <a:rPr lang="en-IN" sz="1700" dirty="0">
                <a:latin typeface="Times New Roman" panose="02020603050405020304" pitchFamily="18" charset="0"/>
                <a:cs typeface="Times New Roman" panose="02020603050405020304" pitchFamily="18" charset="0"/>
              </a:rPr>
              <a:t>This is especially important during the training phase of the model.</a:t>
            </a:r>
          </a:p>
          <a:p>
            <a:pPr marL="285750" indent="-285750">
              <a:buFont typeface="Arial" panose="020B0604020202020204" pitchFamily="34" charset="0"/>
              <a:buChar char="•"/>
            </a:pPr>
            <a:r>
              <a:rPr lang="en-IN" sz="1700" b="1" u="sng" dirty="0">
                <a:latin typeface="Times New Roman" panose="02020603050405020304" pitchFamily="18" charset="0"/>
                <a:cs typeface="Times New Roman" panose="02020603050405020304" pitchFamily="18" charset="0"/>
              </a:rPr>
              <a:t>‘pc’ </a:t>
            </a:r>
            <a:r>
              <a:rPr lang="en-IN" sz="1700" dirty="0">
                <a:latin typeface="Times New Roman" panose="02020603050405020304" pitchFamily="18" charset="0"/>
                <a:cs typeface="Times New Roman" panose="02020603050405020304" pitchFamily="18" charset="0"/>
              </a:rPr>
              <a:t>corresponds to the probability score of the grid containing an object. For instance, all the grids in red will have a probability score higher than zero. The image on the right is the simplified version since the probability of each yellow cell is zero (insignificant). </a:t>
            </a:r>
          </a:p>
          <a:p>
            <a:pPr marL="285750" indent="-285750">
              <a:buFont typeface="Arial" panose="020B0604020202020204" pitchFamily="34" charset="0"/>
              <a:buChar char="•"/>
            </a:pPr>
            <a:r>
              <a:rPr lang="en-IN" sz="1700" b="1" u="sng" dirty="0">
                <a:latin typeface="Times New Roman" panose="02020603050405020304" pitchFamily="18" charset="0"/>
                <a:cs typeface="Times New Roman" panose="02020603050405020304" pitchFamily="18" charset="0"/>
              </a:rPr>
              <a:t>‘</a:t>
            </a:r>
            <a:r>
              <a:rPr lang="en-IN" sz="1700" b="1" u="sng" dirty="0" err="1">
                <a:latin typeface="Times New Roman" panose="02020603050405020304" pitchFamily="18" charset="0"/>
                <a:cs typeface="Times New Roman" panose="02020603050405020304" pitchFamily="18" charset="0"/>
              </a:rPr>
              <a:t>bx</a:t>
            </a:r>
            <a:r>
              <a:rPr lang="en-IN" sz="1700" b="1" u="sng" dirty="0">
                <a:latin typeface="Times New Roman" panose="02020603050405020304" pitchFamily="18" charset="0"/>
                <a:cs typeface="Times New Roman" panose="02020603050405020304" pitchFamily="18" charset="0"/>
              </a:rPr>
              <a:t>, by’ </a:t>
            </a:r>
            <a:r>
              <a:rPr lang="en-IN" sz="1700" dirty="0">
                <a:latin typeface="Times New Roman" panose="02020603050405020304" pitchFamily="18" charset="0"/>
                <a:cs typeface="Times New Roman" panose="02020603050405020304" pitchFamily="18" charset="0"/>
              </a:rPr>
              <a:t>are the x and y coordinates of the centre of the bounding box with respect to the enveloping grid cell. </a:t>
            </a:r>
          </a:p>
          <a:p>
            <a:pPr marL="285750" indent="-285750">
              <a:buFont typeface="Arial" panose="020B0604020202020204" pitchFamily="34" charset="0"/>
              <a:buChar char="•"/>
            </a:pPr>
            <a:r>
              <a:rPr lang="en-IN" sz="1700" b="1" u="sng" dirty="0">
                <a:latin typeface="Times New Roman" panose="02020603050405020304" pitchFamily="18" charset="0"/>
                <a:cs typeface="Times New Roman" panose="02020603050405020304" pitchFamily="18" charset="0"/>
              </a:rPr>
              <a:t>‘</a:t>
            </a:r>
            <a:r>
              <a:rPr lang="en-IN" sz="1700" b="1" u="sng" dirty="0" err="1">
                <a:latin typeface="Times New Roman" panose="02020603050405020304" pitchFamily="18" charset="0"/>
                <a:cs typeface="Times New Roman" panose="02020603050405020304" pitchFamily="18" charset="0"/>
              </a:rPr>
              <a:t>bh</a:t>
            </a:r>
            <a:r>
              <a:rPr lang="en-IN" sz="1700" b="1" u="sng" dirty="0">
                <a:latin typeface="Times New Roman" panose="02020603050405020304" pitchFamily="18" charset="0"/>
                <a:cs typeface="Times New Roman" panose="02020603050405020304" pitchFamily="18" charset="0"/>
              </a:rPr>
              <a:t>, </a:t>
            </a:r>
            <a:r>
              <a:rPr lang="en-IN" sz="1700" b="1" u="sng" dirty="0" err="1">
                <a:latin typeface="Times New Roman" panose="02020603050405020304" pitchFamily="18" charset="0"/>
                <a:cs typeface="Times New Roman" panose="02020603050405020304" pitchFamily="18" charset="0"/>
              </a:rPr>
              <a:t>bw</a:t>
            </a:r>
            <a:r>
              <a:rPr lang="en-IN" sz="1700" b="1" u="sng" dirty="0">
                <a:latin typeface="Times New Roman" panose="02020603050405020304" pitchFamily="18" charset="0"/>
                <a:cs typeface="Times New Roman" panose="02020603050405020304" pitchFamily="18" charset="0"/>
              </a:rPr>
              <a:t>’ </a:t>
            </a:r>
            <a:r>
              <a:rPr lang="en-IN" sz="1700" dirty="0">
                <a:latin typeface="Times New Roman" panose="02020603050405020304" pitchFamily="18" charset="0"/>
                <a:cs typeface="Times New Roman" panose="02020603050405020304" pitchFamily="18" charset="0"/>
              </a:rPr>
              <a:t>correspond to the height and the width of the bounding box with respect to the enveloping grid cell. </a:t>
            </a:r>
          </a:p>
          <a:p>
            <a:pPr marL="285750" indent="-285750">
              <a:buFont typeface="Arial" panose="020B0604020202020204" pitchFamily="34" charset="0"/>
              <a:buChar char="•"/>
            </a:pPr>
            <a:r>
              <a:rPr lang="en-IN" sz="1700" b="1" u="sng" dirty="0">
                <a:latin typeface="Times New Roman" panose="02020603050405020304" pitchFamily="18" charset="0"/>
                <a:cs typeface="Times New Roman" panose="02020603050405020304" pitchFamily="18" charset="0"/>
              </a:rPr>
              <a:t>‘c1 and c2’ </a:t>
            </a:r>
            <a:r>
              <a:rPr lang="en-IN" sz="1700" dirty="0">
                <a:latin typeface="Times New Roman" panose="02020603050405020304" pitchFamily="18" charset="0"/>
                <a:cs typeface="Times New Roman" panose="02020603050405020304" pitchFamily="18" charset="0"/>
              </a:rPr>
              <a:t>correspond to the two classes Player and Ball. </a:t>
            </a:r>
          </a:p>
        </p:txBody>
      </p:sp>
    </p:spTree>
    <p:extLst>
      <p:ext uri="{BB962C8B-B14F-4D97-AF65-F5344CB8AC3E}">
        <p14:creationId xmlns:p14="http://schemas.microsoft.com/office/powerpoint/2010/main" val="1323332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2979D78-3615-FF42-8588-EE4D8D67E5F4}"/>
              </a:ext>
            </a:extLst>
          </p:cNvPr>
          <p:cNvSpPr/>
          <p:nvPr/>
        </p:nvSpPr>
        <p:spPr>
          <a:xfrm>
            <a:off x="3048000" y="2690336"/>
            <a:ext cx="6096000" cy="369332"/>
          </a:xfrm>
          <a:prstGeom prst="rect">
            <a:avLst/>
          </a:prstGeom>
        </p:spPr>
        <p:txBody>
          <a:bodyPr>
            <a:spAutoFit/>
          </a:bodyPr>
          <a:lstStyle/>
          <a:p>
            <a:endParaRPr lang="en-US" dirty="0"/>
          </a:p>
        </p:txBody>
      </p:sp>
      <p:sp>
        <p:nvSpPr>
          <p:cNvPr id="3" name="Rectangle 2">
            <a:extLst>
              <a:ext uri="{FF2B5EF4-FFF2-40B4-BE49-F238E27FC236}">
                <a16:creationId xmlns:a16="http://schemas.microsoft.com/office/drawing/2014/main" id="{C92BB491-1BE1-584E-8307-0DBDC9941DEC}"/>
              </a:ext>
            </a:extLst>
          </p:cNvPr>
          <p:cNvSpPr/>
          <p:nvPr/>
        </p:nvSpPr>
        <p:spPr>
          <a:xfrm>
            <a:off x="448491" y="1856661"/>
            <a:ext cx="6096000" cy="2970044"/>
          </a:xfrm>
          <a:prstGeom prst="rect">
            <a:avLst/>
          </a:prstGeom>
        </p:spPr>
        <p:txBody>
          <a:bodyPr>
            <a:spAutoFit/>
          </a:bodyPr>
          <a:lstStyle/>
          <a:p>
            <a:r>
              <a:rPr lang="en-IN" sz="1700" dirty="0">
                <a:latin typeface="Times New Roman" panose="02020603050405020304" pitchFamily="18" charset="0"/>
                <a:cs typeface="Times New Roman" panose="02020603050405020304" pitchFamily="18" charset="0"/>
              </a:rPr>
              <a:t>Most of the time, a single object in an image can have multiple grid box candidates for prediction, even though not all of them are relevant. The goal of the IOU (a value between 0 and 1) is to discard such grid boxes to only keep those that are relevant. Here is the logic behind it: </a:t>
            </a:r>
          </a:p>
          <a:p>
            <a:pPr>
              <a:buFont typeface="Arial" panose="020B0604020202020204" pitchFamily="34" charset="0"/>
              <a:buChar char="•"/>
            </a:pPr>
            <a:r>
              <a:rPr lang="en-IN" sz="1700" dirty="0">
                <a:latin typeface="Times New Roman" panose="02020603050405020304" pitchFamily="18" charset="0"/>
                <a:cs typeface="Times New Roman" panose="02020603050405020304" pitchFamily="18" charset="0"/>
              </a:rPr>
              <a:t>The user defines its IOU selection threshold, which can be, for instance, 0.5. </a:t>
            </a:r>
          </a:p>
          <a:p>
            <a:pPr>
              <a:buFont typeface="Arial" panose="020B0604020202020204" pitchFamily="34" charset="0"/>
              <a:buChar char="•"/>
            </a:pPr>
            <a:r>
              <a:rPr lang="en-IN" sz="1700" dirty="0">
                <a:latin typeface="Times New Roman" panose="02020603050405020304" pitchFamily="18" charset="0"/>
                <a:cs typeface="Times New Roman" panose="02020603050405020304" pitchFamily="18" charset="0"/>
              </a:rPr>
              <a:t>Then YOLO computes the IOU of each grid cell which is the Intersection area divided by the Union Area. </a:t>
            </a:r>
          </a:p>
          <a:p>
            <a:pPr>
              <a:buFont typeface="Arial" panose="020B0604020202020204" pitchFamily="34" charset="0"/>
              <a:buChar char="•"/>
            </a:pPr>
            <a:r>
              <a:rPr lang="en-IN" sz="1700" dirty="0">
                <a:latin typeface="Times New Roman" panose="02020603050405020304" pitchFamily="18" charset="0"/>
                <a:cs typeface="Times New Roman" panose="02020603050405020304" pitchFamily="18" charset="0"/>
              </a:rPr>
              <a:t>Finally, it ignores the prediction of the grid cells having an IOU ≤ threshold and considers those with an IOU &gt; threshold. </a:t>
            </a:r>
          </a:p>
        </p:txBody>
      </p:sp>
      <p:sp>
        <p:nvSpPr>
          <p:cNvPr id="4" name="Rectangle 3">
            <a:extLst>
              <a:ext uri="{FF2B5EF4-FFF2-40B4-BE49-F238E27FC236}">
                <a16:creationId xmlns:a16="http://schemas.microsoft.com/office/drawing/2014/main" id="{CE576426-7555-F642-A2D2-17D76196B71B}"/>
              </a:ext>
            </a:extLst>
          </p:cNvPr>
          <p:cNvSpPr/>
          <p:nvPr/>
        </p:nvSpPr>
        <p:spPr>
          <a:xfrm>
            <a:off x="830539" y="660031"/>
            <a:ext cx="7374583" cy="661720"/>
          </a:xfrm>
          <a:prstGeom prst="rect">
            <a:avLst/>
          </a:prstGeom>
        </p:spPr>
        <p:txBody>
          <a:bodyPr wrap="none">
            <a:spAutoFit/>
          </a:bodyPr>
          <a:lstStyle/>
          <a:p>
            <a:r>
              <a:rPr lang="en-IN" sz="3700" b="1" dirty="0">
                <a:latin typeface="Times New Roman" panose="02020603050405020304" pitchFamily="18" charset="0"/>
                <a:cs typeface="Times New Roman" panose="02020603050405020304" pitchFamily="18" charset="0"/>
              </a:rPr>
              <a:t>3- Intersection Over Unions or IOU</a:t>
            </a:r>
            <a:endParaRPr lang="en-IN" sz="3700" b="1" i="0" u="none" strike="noStrike" dirty="0">
              <a:effectLst/>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73742DA-7B6C-EE48-A1D9-2F2C55D566C9}"/>
              </a:ext>
            </a:extLst>
          </p:cNvPr>
          <p:cNvPicPr>
            <a:picLocks noChangeAspect="1"/>
          </p:cNvPicPr>
          <p:nvPr/>
        </p:nvPicPr>
        <p:blipFill>
          <a:blip r:embed="rId2"/>
          <a:stretch>
            <a:fillRect/>
          </a:stretch>
        </p:blipFill>
        <p:spPr>
          <a:xfrm>
            <a:off x="6757696" y="1910395"/>
            <a:ext cx="5298595" cy="2959644"/>
          </a:xfrm>
          <a:prstGeom prst="rect">
            <a:avLst/>
          </a:prstGeom>
        </p:spPr>
      </p:pic>
    </p:spTree>
    <p:extLst>
      <p:ext uri="{BB962C8B-B14F-4D97-AF65-F5344CB8AC3E}">
        <p14:creationId xmlns:p14="http://schemas.microsoft.com/office/powerpoint/2010/main" val="1126761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2979D78-3615-FF42-8588-EE4D8D67E5F4}"/>
              </a:ext>
            </a:extLst>
          </p:cNvPr>
          <p:cNvSpPr/>
          <p:nvPr/>
        </p:nvSpPr>
        <p:spPr>
          <a:xfrm>
            <a:off x="3048000" y="2690336"/>
            <a:ext cx="6096000" cy="369332"/>
          </a:xfrm>
          <a:prstGeom prst="rect">
            <a:avLst/>
          </a:prstGeom>
        </p:spPr>
        <p:txBody>
          <a:bodyPr>
            <a:spAutoFit/>
          </a:bodyPr>
          <a:lstStyle/>
          <a:p>
            <a:endParaRPr lang="en-US" dirty="0"/>
          </a:p>
        </p:txBody>
      </p:sp>
      <p:sp>
        <p:nvSpPr>
          <p:cNvPr id="3" name="Rectangle 2">
            <a:extLst>
              <a:ext uri="{FF2B5EF4-FFF2-40B4-BE49-F238E27FC236}">
                <a16:creationId xmlns:a16="http://schemas.microsoft.com/office/drawing/2014/main" id="{EE459922-FFE7-7E4A-9593-142FCC142CEA}"/>
              </a:ext>
            </a:extLst>
          </p:cNvPr>
          <p:cNvSpPr/>
          <p:nvPr/>
        </p:nvSpPr>
        <p:spPr>
          <a:xfrm>
            <a:off x="4027714" y="2282532"/>
            <a:ext cx="6096000" cy="1554272"/>
          </a:xfrm>
          <a:prstGeom prst="rect">
            <a:avLst/>
          </a:prstGeom>
        </p:spPr>
        <p:txBody>
          <a:bodyPr>
            <a:spAutoFit/>
          </a:bodyPr>
          <a:lstStyle/>
          <a:p>
            <a:r>
              <a:rPr lang="en-IN" sz="1900" dirty="0">
                <a:latin typeface="Times New Roman" panose="02020603050405020304" pitchFamily="18" charset="0"/>
                <a:cs typeface="Times New Roman" panose="02020603050405020304" pitchFamily="18" charset="0"/>
              </a:rPr>
              <a:t>Setting a threshold for the IOU is not always enough because an object can have multiple boxes with IOU beyond the threshold, and leaving all those boxes might include noise. Here is where we can use NMS to keep only the boxes with the highest probability score of detection. </a:t>
            </a:r>
            <a:endParaRPr lang="en-IN" sz="1900" b="0" i="0" u="none" strike="noStrike" dirty="0">
              <a:effectLst/>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109CFC1F-91F2-8343-B7A1-C730B50A2041}"/>
              </a:ext>
            </a:extLst>
          </p:cNvPr>
          <p:cNvSpPr/>
          <p:nvPr/>
        </p:nvSpPr>
        <p:spPr>
          <a:xfrm>
            <a:off x="1495938" y="1251480"/>
            <a:ext cx="6826356" cy="661720"/>
          </a:xfrm>
          <a:prstGeom prst="rect">
            <a:avLst/>
          </a:prstGeom>
        </p:spPr>
        <p:txBody>
          <a:bodyPr wrap="none">
            <a:spAutoFit/>
          </a:bodyPr>
          <a:lstStyle/>
          <a:p>
            <a:r>
              <a:rPr lang="en-IN" sz="3700" b="1" dirty="0">
                <a:latin typeface="Times New Roman" panose="02020603050405020304" pitchFamily="18" charset="0"/>
                <a:cs typeface="Times New Roman" panose="02020603050405020304" pitchFamily="18" charset="0"/>
              </a:rPr>
              <a:t>4-Non-Max Suppression or NMS</a:t>
            </a:r>
          </a:p>
        </p:txBody>
      </p:sp>
    </p:spTree>
    <p:extLst>
      <p:ext uri="{BB962C8B-B14F-4D97-AF65-F5344CB8AC3E}">
        <p14:creationId xmlns:p14="http://schemas.microsoft.com/office/powerpoint/2010/main" val="2488270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896D66-2873-7B45-AF57-DF695F3F3FAD}"/>
              </a:ext>
            </a:extLst>
          </p:cNvPr>
          <p:cNvSpPr/>
          <p:nvPr/>
        </p:nvSpPr>
        <p:spPr>
          <a:xfrm>
            <a:off x="3597693" y="3093928"/>
            <a:ext cx="3366371" cy="861774"/>
          </a:xfrm>
          <a:prstGeom prst="rect">
            <a:avLst/>
          </a:prstGeom>
        </p:spPr>
        <p:txBody>
          <a:bodyPr wrap="none">
            <a:spAutoFit/>
          </a:bodyPr>
          <a:lstStyle/>
          <a:p>
            <a:r>
              <a:rPr lang="en-IN" sz="5000" b="1" dirty="0">
                <a:latin typeface="Times New Roman" panose="02020603050405020304" pitchFamily="18" charset="0"/>
                <a:cs typeface="Times New Roman" panose="02020603050405020304" pitchFamily="18" charset="0"/>
              </a:rPr>
              <a:t>Thank You </a:t>
            </a:r>
          </a:p>
        </p:txBody>
      </p:sp>
    </p:spTree>
    <p:extLst>
      <p:ext uri="{BB962C8B-B14F-4D97-AF65-F5344CB8AC3E}">
        <p14:creationId xmlns:p14="http://schemas.microsoft.com/office/powerpoint/2010/main" val="4082137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7CFC0563-D507-BA40-BB3B-6DF6F0AF12AB}"/>
              </a:ext>
            </a:extLst>
          </p:cNvPr>
          <p:cNvGraphicFramePr>
            <a:graphicFrameLocks noGrp="1"/>
          </p:cNvGraphicFramePr>
          <p:nvPr>
            <p:extLst>
              <p:ext uri="{D42A27DB-BD31-4B8C-83A1-F6EECF244321}">
                <p14:modId xmlns:p14="http://schemas.microsoft.com/office/powerpoint/2010/main" val="1622801445"/>
              </p:ext>
            </p:extLst>
          </p:nvPr>
        </p:nvGraphicFramePr>
        <p:xfrm>
          <a:off x="2045062" y="1201783"/>
          <a:ext cx="8352970" cy="4497785"/>
        </p:xfrm>
        <a:graphic>
          <a:graphicData uri="http://schemas.openxmlformats.org/drawingml/2006/table">
            <a:tbl>
              <a:tblPr firstRow="1" bandRow="1">
                <a:tableStyleId>{073A0DAA-6AF3-43AB-8588-CEC1D06C72B9}</a:tableStyleId>
              </a:tblPr>
              <a:tblGrid>
                <a:gridCol w="4176485">
                  <a:extLst>
                    <a:ext uri="{9D8B030D-6E8A-4147-A177-3AD203B41FA5}">
                      <a16:colId xmlns:a16="http://schemas.microsoft.com/office/drawing/2014/main" val="2472125728"/>
                    </a:ext>
                  </a:extLst>
                </a:gridCol>
                <a:gridCol w="4176485">
                  <a:extLst>
                    <a:ext uri="{9D8B030D-6E8A-4147-A177-3AD203B41FA5}">
                      <a16:colId xmlns:a16="http://schemas.microsoft.com/office/drawing/2014/main" val="351377595"/>
                    </a:ext>
                  </a:extLst>
                </a:gridCol>
              </a:tblGrid>
              <a:tr h="327843">
                <a:tc>
                  <a:txBody>
                    <a:bodyPr/>
                    <a:lstStyle/>
                    <a:p>
                      <a:r>
                        <a:rPr lang="en-US" dirty="0">
                          <a:latin typeface="Times New Roman" panose="02020603050405020304" pitchFamily="18" charset="0"/>
                          <a:cs typeface="Times New Roman" panose="02020603050405020304" pitchFamily="18" charset="0"/>
                        </a:rPr>
                        <a:t>Title</a:t>
                      </a:r>
                    </a:p>
                  </a:txBody>
                  <a:tcPr/>
                </a:tc>
                <a:tc>
                  <a:txBody>
                    <a:bodyPr/>
                    <a:lstStyle/>
                    <a:p>
                      <a:r>
                        <a:rPr lang="en-US" dirty="0">
                          <a:latin typeface="Times New Roman" panose="02020603050405020304" pitchFamily="18" charset="0"/>
                          <a:cs typeface="Times New Roman" panose="02020603050405020304" pitchFamily="18" charset="0"/>
                        </a:rPr>
                        <a:t>Page No</a:t>
                      </a:r>
                    </a:p>
                  </a:txBody>
                  <a:tcPr/>
                </a:tc>
                <a:extLst>
                  <a:ext uri="{0D108BD9-81ED-4DB2-BD59-A6C34878D82A}">
                    <a16:rowId xmlns:a16="http://schemas.microsoft.com/office/drawing/2014/main" val="1891863019"/>
                  </a:ext>
                </a:extLst>
              </a:tr>
              <a:tr h="327843">
                <a:tc>
                  <a:txBody>
                    <a:bodyPr/>
                    <a:lstStyle/>
                    <a:p>
                      <a:r>
                        <a:rPr lang="en-US" dirty="0">
                          <a:latin typeface="Times New Roman" panose="02020603050405020304" pitchFamily="18" charset="0"/>
                          <a:cs typeface="Times New Roman" panose="02020603050405020304" pitchFamily="18" charset="0"/>
                        </a:rPr>
                        <a:t>Introduction to Image Processing</a:t>
                      </a:r>
                    </a:p>
                  </a:txBody>
                  <a:tcPr/>
                </a:tc>
                <a:tc>
                  <a:txBody>
                    <a:bodyPr/>
                    <a:lstStyle/>
                    <a:p>
                      <a:r>
                        <a:rPr lang="en-US" dirty="0">
                          <a:latin typeface="Times New Roman" panose="02020603050405020304" pitchFamily="18" charset="0"/>
                          <a:cs typeface="Times New Roman" panose="02020603050405020304" pitchFamily="18" charset="0"/>
                        </a:rPr>
                        <a:t>3</a:t>
                      </a:r>
                    </a:p>
                  </a:txBody>
                  <a:tcPr/>
                </a:tc>
                <a:extLst>
                  <a:ext uri="{0D108BD9-81ED-4DB2-BD59-A6C34878D82A}">
                    <a16:rowId xmlns:a16="http://schemas.microsoft.com/office/drawing/2014/main" val="984836411"/>
                  </a:ext>
                </a:extLst>
              </a:tr>
              <a:tr h="565865">
                <a:tc>
                  <a:txBody>
                    <a:bodyPr/>
                    <a:lstStyle/>
                    <a:p>
                      <a:r>
                        <a:rPr lang="en-US" dirty="0">
                          <a:latin typeface="Times New Roman" panose="02020603050405020304" pitchFamily="18" charset="0"/>
                          <a:cs typeface="Times New Roman" panose="02020603050405020304" pitchFamily="18" charset="0"/>
                        </a:rPr>
                        <a:t>Why do we need Image Processing?</a:t>
                      </a:r>
                    </a:p>
                  </a:txBody>
                  <a:tcPr/>
                </a:tc>
                <a:tc>
                  <a:txBody>
                    <a:bodyPr/>
                    <a:lstStyle/>
                    <a:p>
                      <a:r>
                        <a:rPr lang="en-US" dirty="0">
                          <a:latin typeface="Times New Roman" panose="02020603050405020304" pitchFamily="18" charset="0"/>
                          <a:cs typeface="Times New Roman" panose="02020603050405020304" pitchFamily="18" charset="0"/>
                        </a:rPr>
                        <a:t>4</a:t>
                      </a:r>
                    </a:p>
                  </a:txBody>
                  <a:tcPr/>
                </a:tc>
                <a:extLst>
                  <a:ext uri="{0D108BD9-81ED-4DB2-BD59-A6C34878D82A}">
                    <a16:rowId xmlns:a16="http://schemas.microsoft.com/office/drawing/2014/main" val="1853173215"/>
                  </a:ext>
                </a:extLst>
              </a:tr>
              <a:tr h="327843">
                <a:tc>
                  <a:txBody>
                    <a:bodyPr/>
                    <a:lstStyle/>
                    <a:p>
                      <a:r>
                        <a:rPr lang="en-US" dirty="0">
                          <a:latin typeface="Times New Roman" panose="02020603050405020304" pitchFamily="18" charset="0"/>
                          <a:cs typeface="Times New Roman" panose="02020603050405020304" pitchFamily="18" charset="0"/>
                        </a:rPr>
                        <a:t>Steps in Image Processing</a:t>
                      </a:r>
                    </a:p>
                  </a:txBody>
                  <a:tcPr/>
                </a:tc>
                <a:tc>
                  <a:txBody>
                    <a:bodyPr/>
                    <a:lstStyle/>
                    <a:p>
                      <a:r>
                        <a:rPr lang="en-US" dirty="0">
                          <a:latin typeface="Times New Roman" panose="02020603050405020304" pitchFamily="18" charset="0"/>
                          <a:cs typeface="Times New Roman" panose="02020603050405020304" pitchFamily="18" charset="0"/>
                        </a:rPr>
                        <a:t>5</a:t>
                      </a:r>
                    </a:p>
                  </a:txBody>
                  <a:tcPr/>
                </a:tc>
                <a:extLst>
                  <a:ext uri="{0D108BD9-81ED-4DB2-BD59-A6C34878D82A}">
                    <a16:rowId xmlns:a16="http://schemas.microsoft.com/office/drawing/2014/main" val="1766576547"/>
                  </a:ext>
                </a:extLst>
              </a:tr>
              <a:tr h="327843">
                <a:tc>
                  <a:txBody>
                    <a:bodyPr/>
                    <a:lstStyle/>
                    <a:p>
                      <a:r>
                        <a:rPr lang="en-US" dirty="0">
                          <a:latin typeface="Times New Roman" panose="02020603050405020304" pitchFamily="18" charset="0"/>
                          <a:cs typeface="Times New Roman" panose="02020603050405020304" pitchFamily="18" charset="0"/>
                        </a:rPr>
                        <a:t>Image Processing using Open </a:t>
                      </a:r>
                      <a:r>
                        <a:rPr lang="en-US" dirty="0" err="1">
                          <a:latin typeface="Times New Roman" panose="02020603050405020304" pitchFamily="18" charset="0"/>
                          <a:cs typeface="Times New Roman" panose="02020603050405020304" pitchFamily="18" charset="0"/>
                        </a:rPr>
                        <a:t>Cv</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6</a:t>
                      </a:r>
                    </a:p>
                  </a:txBody>
                  <a:tcPr/>
                </a:tc>
                <a:extLst>
                  <a:ext uri="{0D108BD9-81ED-4DB2-BD59-A6C34878D82A}">
                    <a16:rowId xmlns:a16="http://schemas.microsoft.com/office/drawing/2014/main" val="2359686679"/>
                  </a:ext>
                </a:extLst>
              </a:tr>
              <a:tr h="327843">
                <a:tc>
                  <a:txBody>
                    <a:bodyPr/>
                    <a:lstStyle/>
                    <a:p>
                      <a:r>
                        <a:rPr lang="en-US" dirty="0">
                          <a:latin typeface="Times New Roman" panose="02020603050405020304" pitchFamily="18" charset="0"/>
                          <a:cs typeface="Times New Roman" panose="02020603050405020304" pitchFamily="18" charset="0"/>
                        </a:rPr>
                        <a:t>Image Processing using </a:t>
                      </a:r>
                      <a:r>
                        <a:rPr lang="en-US" dirty="0" err="1">
                          <a:latin typeface="Times New Roman" panose="02020603050405020304" pitchFamily="18" charset="0"/>
                          <a:cs typeface="Times New Roman" panose="02020603050405020304" pitchFamily="18" charset="0"/>
                        </a:rPr>
                        <a:t>scikit</a:t>
                      </a:r>
                      <a:r>
                        <a:rPr lang="en-US" dirty="0">
                          <a:latin typeface="Times New Roman" panose="02020603050405020304" pitchFamily="18" charset="0"/>
                          <a:cs typeface="Times New Roman" panose="02020603050405020304" pitchFamily="18" charset="0"/>
                        </a:rPr>
                        <a:t>-image</a:t>
                      </a:r>
                    </a:p>
                  </a:txBody>
                  <a:tcPr/>
                </a:tc>
                <a:tc>
                  <a:txBody>
                    <a:bodyPr/>
                    <a:lstStyle/>
                    <a:p>
                      <a:r>
                        <a:rPr lang="en-US" dirty="0">
                          <a:latin typeface="Times New Roman" panose="02020603050405020304" pitchFamily="18" charset="0"/>
                          <a:cs typeface="Times New Roman" panose="02020603050405020304" pitchFamily="18" charset="0"/>
                        </a:rPr>
                        <a:t>7</a:t>
                      </a:r>
                    </a:p>
                  </a:txBody>
                  <a:tcPr/>
                </a:tc>
                <a:extLst>
                  <a:ext uri="{0D108BD9-81ED-4DB2-BD59-A6C34878D82A}">
                    <a16:rowId xmlns:a16="http://schemas.microsoft.com/office/drawing/2014/main" val="2065651095"/>
                  </a:ext>
                </a:extLst>
              </a:tr>
              <a:tr h="327843">
                <a:tc>
                  <a:txBody>
                    <a:bodyPr/>
                    <a:lstStyle/>
                    <a:p>
                      <a:r>
                        <a:rPr lang="en-US" dirty="0">
                          <a:latin typeface="Times New Roman" panose="02020603050405020304" pitchFamily="18" charset="0"/>
                          <a:cs typeface="Times New Roman" panose="02020603050405020304" pitchFamily="18" charset="0"/>
                        </a:rPr>
                        <a:t>Home Assignment</a:t>
                      </a:r>
                    </a:p>
                  </a:txBody>
                  <a:tcPr/>
                </a:tc>
                <a:tc>
                  <a:txBody>
                    <a:bodyPr/>
                    <a:lstStyle/>
                    <a:p>
                      <a:r>
                        <a:rPr lang="en-US" dirty="0">
                          <a:latin typeface="Times New Roman" panose="02020603050405020304" pitchFamily="18" charset="0"/>
                          <a:cs typeface="Times New Roman" panose="02020603050405020304" pitchFamily="18" charset="0"/>
                        </a:rPr>
                        <a:t>8-9</a:t>
                      </a:r>
                    </a:p>
                  </a:txBody>
                  <a:tcPr/>
                </a:tc>
                <a:extLst>
                  <a:ext uri="{0D108BD9-81ED-4DB2-BD59-A6C34878D82A}">
                    <a16:rowId xmlns:a16="http://schemas.microsoft.com/office/drawing/2014/main" val="2719553622"/>
                  </a:ext>
                </a:extLst>
              </a:tr>
              <a:tr h="327843">
                <a:tc>
                  <a:txBody>
                    <a:bodyPr/>
                    <a:lstStyle/>
                    <a:p>
                      <a:r>
                        <a:rPr lang="en-US" dirty="0">
                          <a:latin typeface="Times New Roman" panose="02020603050405020304" pitchFamily="18" charset="0"/>
                          <a:cs typeface="Times New Roman" panose="02020603050405020304" pitchFamily="18" charset="0"/>
                        </a:rPr>
                        <a:t>Introduction to Yolo</a:t>
                      </a:r>
                    </a:p>
                  </a:txBody>
                  <a:tcPr/>
                </a:tc>
                <a:tc>
                  <a:txBody>
                    <a:bodyPr/>
                    <a:lstStyle/>
                    <a:p>
                      <a:r>
                        <a:rPr lang="en-US" dirty="0">
                          <a:latin typeface="Times New Roman" panose="02020603050405020304" pitchFamily="18" charset="0"/>
                          <a:cs typeface="Times New Roman" panose="02020603050405020304" pitchFamily="18" charset="0"/>
                        </a:rPr>
                        <a:t>10</a:t>
                      </a:r>
                    </a:p>
                  </a:txBody>
                  <a:tcPr/>
                </a:tc>
                <a:extLst>
                  <a:ext uri="{0D108BD9-81ED-4DB2-BD59-A6C34878D82A}">
                    <a16:rowId xmlns:a16="http://schemas.microsoft.com/office/drawing/2014/main" val="3496434438"/>
                  </a:ext>
                </a:extLst>
              </a:tr>
              <a:tr h="327843">
                <a:tc>
                  <a:txBody>
                    <a:bodyPr/>
                    <a:lstStyle/>
                    <a:p>
                      <a:r>
                        <a:rPr lang="en-US" dirty="0">
                          <a:latin typeface="Times New Roman" panose="02020603050405020304" pitchFamily="18" charset="0"/>
                          <a:cs typeface="Times New Roman" panose="02020603050405020304" pitchFamily="18" charset="0"/>
                        </a:rPr>
                        <a:t>What makes YOLO popular for object detection?</a:t>
                      </a:r>
                    </a:p>
                  </a:txBody>
                  <a:tcPr/>
                </a:tc>
                <a:tc>
                  <a:txBody>
                    <a:bodyPr/>
                    <a:lstStyle/>
                    <a:p>
                      <a:r>
                        <a:rPr lang="en-US" dirty="0">
                          <a:latin typeface="Times New Roman" panose="02020603050405020304" pitchFamily="18" charset="0"/>
                          <a:cs typeface="Times New Roman" panose="02020603050405020304" pitchFamily="18" charset="0"/>
                        </a:rPr>
                        <a:t>11</a:t>
                      </a:r>
                    </a:p>
                  </a:txBody>
                  <a:tcPr/>
                </a:tc>
                <a:extLst>
                  <a:ext uri="{0D108BD9-81ED-4DB2-BD59-A6C34878D82A}">
                    <a16:rowId xmlns:a16="http://schemas.microsoft.com/office/drawing/2014/main" val="4157059170"/>
                  </a:ext>
                </a:extLst>
              </a:tr>
              <a:tr h="327843">
                <a:tc>
                  <a:txBody>
                    <a:bodyPr/>
                    <a:lstStyle/>
                    <a:p>
                      <a:r>
                        <a:rPr lang="en-US" dirty="0">
                          <a:latin typeface="Times New Roman" panose="02020603050405020304" pitchFamily="18" charset="0"/>
                          <a:cs typeface="Times New Roman" panose="02020603050405020304" pitchFamily="18" charset="0"/>
                        </a:rPr>
                        <a:t>Yolo Architecture</a:t>
                      </a:r>
                    </a:p>
                  </a:txBody>
                  <a:tcPr/>
                </a:tc>
                <a:tc>
                  <a:txBody>
                    <a:bodyPr/>
                    <a:lstStyle/>
                    <a:p>
                      <a:r>
                        <a:rPr lang="en-US" dirty="0">
                          <a:latin typeface="Times New Roman" panose="02020603050405020304" pitchFamily="18" charset="0"/>
                          <a:cs typeface="Times New Roman" panose="02020603050405020304" pitchFamily="18" charset="0"/>
                        </a:rPr>
                        <a:t>12</a:t>
                      </a:r>
                    </a:p>
                  </a:txBody>
                  <a:tcPr/>
                </a:tc>
                <a:extLst>
                  <a:ext uri="{0D108BD9-81ED-4DB2-BD59-A6C34878D82A}">
                    <a16:rowId xmlns:a16="http://schemas.microsoft.com/office/drawing/2014/main" val="3978732489"/>
                  </a:ext>
                </a:extLst>
              </a:tr>
              <a:tr h="327843">
                <a:tc>
                  <a:txBody>
                    <a:bodyPr/>
                    <a:lstStyle/>
                    <a:p>
                      <a:r>
                        <a:rPr lang="en-US" dirty="0">
                          <a:latin typeface="Times New Roman" panose="02020603050405020304" pitchFamily="18" charset="0"/>
                          <a:cs typeface="Times New Roman" panose="02020603050405020304" pitchFamily="18" charset="0"/>
                        </a:rPr>
                        <a:t>How does YOLO detection work?</a:t>
                      </a:r>
                    </a:p>
                  </a:txBody>
                  <a:tcPr/>
                </a:tc>
                <a:tc>
                  <a:txBody>
                    <a:bodyPr/>
                    <a:lstStyle/>
                    <a:p>
                      <a:r>
                        <a:rPr lang="en-US" dirty="0">
                          <a:latin typeface="Times New Roman" panose="02020603050405020304" pitchFamily="18" charset="0"/>
                          <a:cs typeface="Times New Roman" panose="02020603050405020304" pitchFamily="18" charset="0"/>
                        </a:rPr>
                        <a:t>13-17</a:t>
                      </a:r>
                    </a:p>
                  </a:txBody>
                  <a:tcPr/>
                </a:tc>
                <a:extLst>
                  <a:ext uri="{0D108BD9-81ED-4DB2-BD59-A6C34878D82A}">
                    <a16:rowId xmlns:a16="http://schemas.microsoft.com/office/drawing/2014/main" val="1496600337"/>
                  </a:ext>
                </a:extLst>
              </a:tr>
            </a:tbl>
          </a:graphicData>
        </a:graphic>
      </p:graphicFrame>
    </p:spTree>
    <p:extLst>
      <p:ext uri="{BB962C8B-B14F-4D97-AF65-F5344CB8AC3E}">
        <p14:creationId xmlns:p14="http://schemas.microsoft.com/office/powerpoint/2010/main" val="1364439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6BAABD-9E89-B74D-A073-683E91CDB40A}"/>
              </a:ext>
            </a:extLst>
          </p:cNvPr>
          <p:cNvSpPr/>
          <p:nvPr/>
        </p:nvSpPr>
        <p:spPr>
          <a:xfrm>
            <a:off x="244773" y="1403502"/>
            <a:ext cx="6562887" cy="630942"/>
          </a:xfrm>
          <a:prstGeom prst="rect">
            <a:avLst/>
          </a:prstGeom>
        </p:spPr>
        <p:txBody>
          <a:bodyPr wrap="none">
            <a:spAutoFit/>
          </a:bodyPr>
          <a:lstStyle/>
          <a:p>
            <a:pPr fontAlgn="base"/>
            <a:r>
              <a:rPr lang="en-IN" sz="3500" b="1" dirty="0">
                <a:latin typeface="Times New Roman" panose="02020603050405020304" pitchFamily="18" charset="0"/>
                <a:cs typeface="Times New Roman" panose="02020603050405020304" pitchFamily="18" charset="0"/>
              </a:rPr>
              <a:t>Introduction to Image Processing</a:t>
            </a:r>
            <a:endParaRPr lang="en-IN" sz="3500" b="1" i="0" u="none" strike="noStrike" dirty="0">
              <a:effectLst/>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087346C9-4AD4-184E-A93A-DF10D1008953}"/>
              </a:ext>
            </a:extLst>
          </p:cNvPr>
          <p:cNvSpPr txBox="1"/>
          <p:nvPr/>
        </p:nvSpPr>
        <p:spPr>
          <a:xfrm>
            <a:off x="1433085" y="2034444"/>
            <a:ext cx="4896853" cy="1200329"/>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Image processing is a way to convert an image to a digital aspect and perform certain functions on it, in order to get an enhanced image or extract other useful information from it.</a:t>
            </a:r>
          </a:p>
        </p:txBody>
      </p:sp>
      <p:sp>
        <p:nvSpPr>
          <p:cNvPr id="4" name="Rectangle 3">
            <a:extLst>
              <a:ext uri="{FF2B5EF4-FFF2-40B4-BE49-F238E27FC236}">
                <a16:creationId xmlns:a16="http://schemas.microsoft.com/office/drawing/2014/main" id="{C45182DE-7917-CC4D-B07B-5441F794C886}"/>
              </a:ext>
            </a:extLst>
          </p:cNvPr>
          <p:cNvSpPr/>
          <p:nvPr/>
        </p:nvSpPr>
        <p:spPr>
          <a:xfrm>
            <a:off x="1348863" y="3865715"/>
            <a:ext cx="5244442" cy="1831271"/>
          </a:xfrm>
          <a:prstGeom prst="rect">
            <a:avLst/>
          </a:prstGeom>
        </p:spPr>
        <p:txBody>
          <a:bodyPr wrap="square">
            <a:spAutoFit/>
          </a:bodyPr>
          <a:lstStyle/>
          <a:p>
            <a:r>
              <a:rPr lang="en-IN" sz="2300" b="1" u="sng" dirty="0">
                <a:latin typeface="Times New Roman" panose="02020603050405020304" pitchFamily="18" charset="0"/>
                <a:cs typeface="Times New Roman" panose="02020603050405020304" pitchFamily="18" charset="0"/>
              </a:rPr>
              <a:t>Libraries Used in Image Processing </a:t>
            </a:r>
            <a:r>
              <a:rPr lang="en-IN" b="1"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IN" dirty="0" err="1">
                <a:latin typeface="Times New Roman" panose="02020603050405020304" pitchFamily="18" charset="0"/>
                <a:cs typeface="Times New Roman" panose="02020603050405020304" pitchFamily="18" charset="0"/>
              </a:rPr>
              <a:t>Scikit</a:t>
            </a:r>
            <a:r>
              <a:rPr lang="en-IN" dirty="0">
                <a:latin typeface="Times New Roman" panose="02020603050405020304" pitchFamily="18" charset="0"/>
                <a:cs typeface="Times New Roman" panose="02020603050405020304" pitchFamily="18" charset="0"/>
              </a:rPr>
              <a:t>-image</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OpenCV</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SciPy</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Pillow</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Matplotlib</a:t>
            </a:r>
          </a:p>
        </p:txBody>
      </p:sp>
      <p:pic>
        <p:nvPicPr>
          <p:cNvPr id="7" name="Picture 6">
            <a:extLst>
              <a:ext uri="{FF2B5EF4-FFF2-40B4-BE49-F238E27FC236}">
                <a16:creationId xmlns:a16="http://schemas.microsoft.com/office/drawing/2014/main" id="{B4C738B6-81E3-2B41-AB37-7D4ADD1E2958}"/>
              </a:ext>
            </a:extLst>
          </p:cNvPr>
          <p:cNvPicPr>
            <a:picLocks noChangeAspect="1"/>
          </p:cNvPicPr>
          <p:nvPr/>
        </p:nvPicPr>
        <p:blipFill>
          <a:blip r:embed="rId2"/>
          <a:stretch>
            <a:fillRect/>
          </a:stretch>
        </p:blipFill>
        <p:spPr>
          <a:xfrm>
            <a:off x="6690197" y="2749953"/>
            <a:ext cx="4952025" cy="2231523"/>
          </a:xfrm>
          <a:prstGeom prst="rect">
            <a:avLst/>
          </a:prstGeom>
        </p:spPr>
      </p:pic>
    </p:spTree>
    <p:extLst>
      <p:ext uri="{BB962C8B-B14F-4D97-AF65-F5344CB8AC3E}">
        <p14:creationId xmlns:p14="http://schemas.microsoft.com/office/powerpoint/2010/main" val="307624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80D94A-8E6E-F645-9926-0E0E9493C838}"/>
              </a:ext>
            </a:extLst>
          </p:cNvPr>
          <p:cNvSpPr/>
          <p:nvPr/>
        </p:nvSpPr>
        <p:spPr>
          <a:xfrm>
            <a:off x="244773" y="1403502"/>
            <a:ext cx="6995761" cy="630942"/>
          </a:xfrm>
          <a:prstGeom prst="rect">
            <a:avLst/>
          </a:prstGeom>
        </p:spPr>
        <p:txBody>
          <a:bodyPr wrap="none">
            <a:spAutoFit/>
          </a:bodyPr>
          <a:lstStyle/>
          <a:p>
            <a:pPr fontAlgn="base"/>
            <a:r>
              <a:rPr lang="en-IN" sz="3500" b="1" i="0" u="none" strike="noStrike" dirty="0">
                <a:effectLst/>
                <a:latin typeface="Times New Roman" panose="02020603050405020304" pitchFamily="18" charset="0"/>
                <a:cs typeface="Times New Roman" panose="02020603050405020304" pitchFamily="18" charset="0"/>
              </a:rPr>
              <a:t>Why do we need Image processing?</a:t>
            </a:r>
          </a:p>
        </p:txBody>
      </p:sp>
      <p:sp>
        <p:nvSpPr>
          <p:cNvPr id="4" name="TextBox 3">
            <a:extLst>
              <a:ext uri="{FF2B5EF4-FFF2-40B4-BE49-F238E27FC236}">
                <a16:creationId xmlns:a16="http://schemas.microsoft.com/office/drawing/2014/main" id="{69468D99-E4B3-4748-82A8-C88CFF6846B3}"/>
              </a:ext>
            </a:extLst>
          </p:cNvPr>
          <p:cNvSpPr txBox="1"/>
          <p:nvPr/>
        </p:nvSpPr>
        <p:spPr>
          <a:xfrm>
            <a:off x="372979" y="2382252"/>
            <a:ext cx="6136106" cy="2031325"/>
          </a:xfrm>
          <a:prstGeom prst="rect">
            <a:avLst/>
          </a:prstGeom>
          <a:noFill/>
        </p:spPr>
        <p:txBody>
          <a:bodyPr wrap="square" rtlCol="0">
            <a:spAutoFit/>
          </a:bodyPr>
          <a:lstStyle/>
          <a:p>
            <a:r>
              <a:rPr lang="en-IN" dirty="0"/>
              <a:t>Image processing is most accurately described as a means of translation between a human viewing system and digital imaging devices.</a:t>
            </a:r>
          </a:p>
          <a:p>
            <a:r>
              <a:rPr lang="en-IN" dirty="0"/>
              <a:t>A simple description of image processing refers to digital image processing, </a:t>
            </a:r>
            <a:r>
              <a:rPr lang="en-IN" dirty="0" err="1"/>
              <a:t>eg</a:t>
            </a:r>
            <a:r>
              <a:rPr lang="en-IN" dirty="0"/>
              <a:t> audio editing and any type of conflict that exists in the image using a digital computer.</a:t>
            </a:r>
            <a:endParaRPr lang="en-US" dirty="0"/>
          </a:p>
        </p:txBody>
      </p:sp>
      <p:sp>
        <p:nvSpPr>
          <p:cNvPr id="5" name="TextBox 4">
            <a:extLst>
              <a:ext uri="{FF2B5EF4-FFF2-40B4-BE49-F238E27FC236}">
                <a16:creationId xmlns:a16="http://schemas.microsoft.com/office/drawing/2014/main" id="{488BECBA-9A5A-6242-B17E-78D8CF036874}"/>
              </a:ext>
            </a:extLst>
          </p:cNvPr>
          <p:cNvSpPr txBox="1"/>
          <p:nvPr/>
        </p:nvSpPr>
        <p:spPr>
          <a:xfrm>
            <a:off x="244774" y="4761385"/>
            <a:ext cx="7094490" cy="1754326"/>
          </a:xfrm>
          <a:prstGeom prst="rect">
            <a:avLst/>
          </a:prstGeom>
          <a:noFill/>
        </p:spPr>
        <p:txBody>
          <a:bodyPr wrap="square" rtlCol="0">
            <a:spAutoFit/>
          </a:bodyPr>
          <a:lstStyle/>
          <a:p>
            <a:pPr fontAlgn="base"/>
            <a:r>
              <a:rPr lang="en-IN" dirty="0"/>
              <a:t>Image processing mainly involves the following three steps:</a:t>
            </a:r>
          </a:p>
          <a:p>
            <a:pPr marL="285750" indent="-285750" fontAlgn="base">
              <a:buFont typeface="Arial" panose="020B0604020202020204" pitchFamily="34" charset="0"/>
              <a:buChar char="•"/>
            </a:pPr>
            <a:r>
              <a:rPr lang="en-IN" dirty="0"/>
              <a:t>Importing an image with image detection tools;</a:t>
            </a:r>
          </a:p>
          <a:p>
            <a:pPr marL="285750" indent="-285750" fontAlgn="base">
              <a:buFont typeface="Arial" panose="020B0604020202020204" pitchFamily="34" charset="0"/>
              <a:buChar char="•"/>
            </a:pPr>
            <a:r>
              <a:rPr lang="en-IN" dirty="0"/>
              <a:t>Exploring and manipulating the image;</a:t>
            </a:r>
          </a:p>
          <a:p>
            <a:pPr marL="285750" indent="-285750" fontAlgn="base">
              <a:buFont typeface="Arial" panose="020B0604020202020204" pitchFamily="34" charset="0"/>
              <a:buChar char="•"/>
            </a:pPr>
            <a:r>
              <a:rPr lang="en-IN" dirty="0"/>
              <a:t>An outcome where it can be improved or reported that is built on image analysis.</a:t>
            </a:r>
          </a:p>
          <a:p>
            <a:endParaRPr lang="en-US" dirty="0"/>
          </a:p>
        </p:txBody>
      </p:sp>
    </p:spTree>
    <p:extLst>
      <p:ext uri="{BB962C8B-B14F-4D97-AF65-F5344CB8AC3E}">
        <p14:creationId xmlns:p14="http://schemas.microsoft.com/office/powerpoint/2010/main" val="674550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6062BA-F332-0549-97D0-2028A222B35D}"/>
              </a:ext>
            </a:extLst>
          </p:cNvPr>
          <p:cNvSpPr/>
          <p:nvPr/>
        </p:nvSpPr>
        <p:spPr>
          <a:xfrm>
            <a:off x="557330" y="1451628"/>
            <a:ext cx="7280776" cy="861774"/>
          </a:xfrm>
          <a:prstGeom prst="rect">
            <a:avLst/>
          </a:prstGeom>
        </p:spPr>
        <p:txBody>
          <a:bodyPr wrap="none">
            <a:spAutoFit/>
          </a:bodyPr>
          <a:lstStyle/>
          <a:p>
            <a:pPr fontAlgn="base"/>
            <a:r>
              <a:rPr lang="en-IN" sz="5000" b="1" dirty="0">
                <a:latin typeface="Times New Roman" panose="02020603050405020304" pitchFamily="18" charset="0"/>
                <a:cs typeface="Times New Roman" panose="02020603050405020304" pitchFamily="18" charset="0"/>
              </a:rPr>
              <a:t>Steps in Image Processing</a:t>
            </a:r>
            <a:endParaRPr lang="en-IN" sz="5000" b="1" i="0" u="none" strike="noStrike" dirty="0">
              <a:effectLst/>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793A500F-8321-3F49-956F-562C36FFAA6F}"/>
              </a:ext>
            </a:extLst>
          </p:cNvPr>
          <p:cNvSpPr/>
          <p:nvPr/>
        </p:nvSpPr>
        <p:spPr>
          <a:xfrm>
            <a:off x="825663" y="2381396"/>
            <a:ext cx="5791037" cy="2862322"/>
          </a:xfrm>
          <a:prstGeom prst="rect">
            <a:avLst/>
          </a:prstGeom>
        </p:spPr>
        <p:txBody>
          <a:bodyPr wrap="square">
            <a:spAutoFit/>
          </a:bodyPr>
          <a:lstStyle/>
          <a:p>
            <a:pPr marL="171450" indent="-171450" fontAlgn="base">
              <a:buFont typeface="Arial" panose="020B0604020202020204" pitchFamily="34" charset="0"/>
              <a:buChar char="•"/>
            </a:pPr>
            <a:r>
              <a:rPr lang="en-IN" sz="2000" b="1" u="sng" dirty="0">
                <a:latin typeface="Times New Roman" panose="02020603050405020304" pitchFamily="18" charset="0"/>
                <a:cs typeface="Times New Roman" panose="02020603050405020304" pitchFamily="18" charset="0"/>
              </a:rPr>
              <a:t>Image Acquisition:</a:t>
            </a:r>
            <a:r>
              <a:rPr lang="en-IN" sz="2000" b="1"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This word is commonly expected to accept processing, congestion, storage, printing, and display of such images. </a:t>
            </a:r>
          </a:p>
          <a:p>
            <a:pPr marL="171450" indent="-171450" fontAlgn="base">
              <a:buFont typeface="Arial" panose="020B0604020202020204" pitchFamily="34" charset="0"/>
              <a:buChar char="•"/>
            </a:pPr>
            <a:r>
              <a:rPr lang="en-IN" sz="2000" b="1" u="sng" dirty="0">
                <a:latin typeface="Times New Roman" panose="02020603050405020304" pitchFamily="18" charset="0"/>
                <a:cs typeface="Times New Roman" panose="02020603050405020304" pitchFamily="18" charset="0"/>
              </a:rPr>
              <a:t>Image Enhancement</a:t>
            </a:r>
            <a:r>
              <a:rPr lang="en-IN" sz="2000" b="1" dirty="0">
                <a:latin typeface="Times New Roman" panose="02020603050405020304" pitchFamily="18" charset="0"/>
                <a:cs typeface="Times New Roman" panose="02020603050405020304" pitchFamily="18" charset="0"/>
              </a:rPr>
              <a:t>:</a:t>
            </a:r>
            <a:r>
              <a:rPr lang="en-IN" sz="2000" dirty="0">
                <a:latin typeface="Times New Roman" panose="02020603050405020304" pitchFamily="18" charset="0"/>
                <a:cs typeface="Times New Roman" panose="02020603050405020304" pitchFamily="18" charset="0"/>
              </a:rPr>
              <a:t> Image enhancement is a process of switching digital images to more results suitable for display or multiple image analysis. </a:t>
            </a:r>
          </a:p>
          <a:p>
            <a:pPr marL="171450" indent="-171450" fontAlgn="base">
              <a:buFont typeface="Arial" panose="020B0604020202020204" pitchFamily="34" charset="0"/>
              <a:buChar char="•"/>
            </a:pPr>
            <a:r>
              <a:rPr lang="en-IN" sz="2000" b="1" u="sng" dirty="0">
                <a:latin typeface="Times New Roman" panose="02020603050405020304" pitchFamily="18" charset="0"/>
                <a:cs typeface="Times New Roman" panose="02020603050405020304" pitchFamily="18" charset="0"/>
              </a:rPr>
              <a:t>Image Restoration:</a:t>
            </a:r>
            <a:r>
              <a:rPr lang="en-IN" sz="2000" dirty="0">
                <a:latin typeface="Times New Roman" panose="02020603050405020304" pitchFamily="18" charset="0"/>
                <a:cs typeface="Times New Roman" panose="02020603050405020304" pitchFamily="18" charset="0"/>
              </a:rPr>
              <a:t> The purpose of image restoration techniques is to reduce noise and reclaim the loss of decision.</a:t>
            </a:r>
          </a:p>
        </p:txBody>
      </p:sp>
    </p:spTree>
    <p:extLst>
      <p:ext uri="{BB962C8B-B14F-4D97-AF65-F5344CB8AC3E}">
        <p14:creationId xmlns:p14="http://schemas.microsoft.com/office/powerpoint/2010/main" val="3714826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449918E-34E7-8342-B93E-A9474C6BF49A}"/>
              </a:ext>
            </a:extLst>
          </p:cNvPr>
          <p:cNvSpPr/>
          <p:nvPr/>
        </p:nvSpPr>
        <p:spPr>
          <a:xfrm>
            <a:off x="244773" y="1403502"/>
            <a:ext cx="8965147" cy="630942"/>
          </a:xfrm>
          <a:prstGeom prst="rect">
            <a:avLst/>
          </a:prstGeom>
        </p:spPr>
        <p:txBody>
          <a:bodyPr wrap="none">
            <a:spAutoFit/>
          </a:bodyPr>
          <a:lstStyle/>
          <a:p>
            <a:pPr fontAlgn="base"/>
            <a:r>
              <a:rPr lang="en-IN" sz="3500" b="1" dirty="0">
                <a:latin typeface="Times New Roman" panose="02020603050405020304" pitchFamily="18" charset="0"/>
                <a:cs typeface="Times New Roman" panose="02020603050405020304" pitchFamily="18" charset="0"/>
              </a:rPr>
              <a:t>Introduction to YOLO (You Only Look Once)</a:t>
            </a:r>
            <a:endParaRPr lang="en-IN" sz="3500" b="1" i="0" u="none" strike="noStrike" dirty="0">
              <a:effectLst/>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CF6E1C69-737C-7642-9B81-8FE5D255AAC7}"/>
              </a:ext>
            </a:extLst>
          </p:cNvPr>
          <p:cNvSpPr/>
          <p:nvPr/>
        </p:nvSpPr>
        <p:spPr>
          <a:xfrm>
            <a:off x="244773" y="2391562"/>
            <a:ext cx="7019627" cy="2031325"/>
          </a:xfrm>
          <a:prstGeom prst="rect">
            <a:avLst/>
          </a:prstGeom>
        </p:spPr>
        <p:txBody>
          <a:bodyPr wrap="square">
            <a:spAutoFit/>
          </a:bodyPr>
          <a:lstStyle/>
          <a:p>
            <a:pPr fontAlgn="base"/>
            <a:r>
              <a:rPr lang="en-IN" dirty="0"/>
              <a:t>You Only Look Once (YOLO) is a real-time object detection algorithm </a:t>
            </a:r>
          </a:p>
          <a:p>
            <a:pPr fontAlgn="base"/>
            <a:r>
              <a:rPr lang="en-IN" dirty="0"/>
              <a:t>The object detection problem as a regression problem instead of a classification task by spatially separating bounding boxes and associating probabilities to each </a:t>
            </a:r>
          </a:p>
          <a:p>
            <a:pPr fontAlgn="base"/>
            <a:r>
              <a:rPr lang="en-IN" dirty="0"/>
              <a:t>of the detected images using a single convolutional neural network (CNN). </a:t>
            </a:r>
            <a:endParaRPr lang="en-IN" sz="2000" b="1" i="0" u="none" strike="noStrike" dirty="0">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CA4468B-FB3E-4D45-B73C-B8740C9A767D}"/>
              </a:ext>
            </a:extLst>
          </p:cNvPr>
          <p:cNvPicPr>
            <a:picLocks noChangeAspect="1"/>
          </p:cNvPicPr>
          <p:nvPr/>
        </p:nvPicPr>
        <p:blipFill>
          <a:blip r:embed="rId2"/>
          <a:stretch>
            <a:fillRect/>
          </a:stretch>
        </p:blipFill>
        <p:spPr>
          <a:xfrm>
            <a:off x="7264400" y="4194048"/>
            <a:ext cx="4390429" cy="2401823"/>
          </a:xfrm>
          <a:prstGeom prst="rect">
            <a:avLst/>
          </a:prstGeom>
        </p:spPr>
      </p:pic>
    </p:spTree>
    <p:extLst>
      <p:ext uri="{BB962C8B-B14F-4D97-AF65-F5344CB8AC3E}">
        <p14:creationId xmlns:p14="http://schemas.microsoft.com/office/powerpoint/2010/main" val="4168362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A706BF4-2D7A-A44E-9C89-C314A3132A80}"/>
              </a:ext>
            </a:extLst>
          </p:cNvPr>
          <p:cNvSpPr/>
          <p:nvPr/>
        </p:nvSpPr>
        <p:spPr>
          <a:xfrm>
            <a:off x="107546" y="1452110"/>
            <a:ext cx="9947788" cy="630942"/>
          </a:xfrm>
          <a:prstGeom prst="rect">
            <a:avLst/>
          </a:prstGeom>
        </p:spPr>
        <p:txBody>
          <a:bodyPr wrap="none">
            <a:spAutoFit/>
          </a:bodyPr>
          <a:lstStyle/>
          <a:p>
            <a:r>
              <a:rPr lang="en-IN" sz="3500" b="1" dirty="0">
                <a:latin typeface="Times New Roman" panose="02020603050405020304" pitchFamily="18" charset="0"/>
                <a:cs typeface="Times New Roman" panose="02020603050405020304" pitchFamily="18" charset="0"/>
              </a:rPr>
              <a:t>What Makes YOLO Popular for Object Detection?</a:t>
            </a:r>
            <a:endParaRPr lang="en-IN" sz="3500" b="1" i="0" u="none" strike="noStrike" dirty="0">
              <a:effectLst/>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B28D291-4A1A-BF46-BAEE-34F04AB3971D}"/>
              </a:ext>
            </a:extLst>
          </p:cNvPr>
          <p:cNvSpPr txBox="1"/>
          <p:nvPr/>
        </p:nvSpPr>
        <p:spPr>
          <a:xfrm>
            <a:off x="816864" y="2816352"/>
            <a:ext cx="6242304" cy="261610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Some of the reasons why YOLO is leading the competition include its:</a:t>
            </a:r>
          </a:p>
          <a:p>
            <a:pPr marL="742950" lvl="1" indent="-285750">
              <a:buFont typeface="Arial" panose="020B0604020202020204" pitchFamily="34" charset="0"/>
              <a:buChar char="•"/>
            </a:pPr>
            <a:r>
              <a:rPr lang="en-IN" sz="1700" b="1" u="sng" dirty="0">
                <a:latin typeface="Times New Roman" panose="02020603050405020304" pitchFamily="18" charset="0"/>
                <a:cs typeface="Times New Roman" panose="02020603050405020304" pitchFamily="18" charset="0"/>
              </a:rPr>
              <a:t>Speed: </a:t>
            </a:r>
            <a:r>
              <a:rPr lang="en-IN" sz="1500" dirty="0">
                <a:latin typeface="Times New Roman" panose="02020603050405020304" pitchFamily="18" charset="0"/>
                <a:cs typeface="Times New Roman" panose="02020603050405020304" pitchFamily="18" charset="0"/>
              </a:rPr>
              <a:t>It can process images at 45 Frames Per Second (FPS).</a:t>
            </a:r>
          </a:p>
          <a:p>
            <a:pPr marL="742950" lvl="1" indent="-285750">
              <a:buFont typeface="Arial" panose="020B0604020202020204" pitchFamily="34" charset="0"/>
              <a:buChar char="•"/>
            </a:pPr>
            <a:r>
              <a:rPr lang="en-IN" sz="1700" b="1" u="sng" dirty="0">
                <a:latin typeface="Times New Roman" panose="02020603050405020304" pitchFamily="18" charset="0"/>
                <a:cs typeface="Times New Roman" panose="02020603050405020304" pitchFamily="18" charset="0"/>
              </a:rPr>
              <a:t>Detection accuracy :- </a:t>
            </a:r>
            <a:r>
              <a:rPr lang="en-IN" sz="1500" dirty="0">
                <a:latin typeface="Times New Roman" panose="02020603050405020304" pitchFamily="18" charset="0"/>
                <a:cs typeface="Times New Roman" panose="02020603050405020304" pitchFamily="18" charset="0"/>
              </a:rPr>
              <a:t>very few background errors. </a:t>
            </a:r>
          </a:p>
          <a:p>
            <a:pPr marL="742950" lvl="1" indent="-285750">
              <a:buFont typeface="Arial" panose="020B0604020202020204" pitchFamily="34" charset="0"/>
              <a:buChar char="•"/>
            </a:pPr>
            <a:r>
              <a:rPr lang="en-IN" sz="1700" b="1" u="sng" dirty="0">
                <a:latin typeface="Times New Roman" panose="02020603050405020304" pitchFamily="18" charset="0"/>
                <a:cs typeface="Times New Roman" panose="02020603050405020304" pitchFamily="18" charset="0"/>
              </a:rPr>
              <a:t>Good generalization:- </a:t>
            </a:r>
            <a:r>
              <a:rPr lang="en-IN" sz="1500" dirty="0">
                <a:latin typeface="Times New Roman" panose="02020603050405020304" pitchFamily="18" charset="0"/>
                <a:cs typeface="Times New Roman" panose="02020603050405020304" pitchFamily="18" charset="0"/>
              </a:rPr>
              <a:t>providing a better generalization for new domains, which makes it great for applications relying on fast and robust object detection. </a:t>
            </a:r>
          </a:p>
          <a:p>
            <a:pPr marL="742950" lvl="1" indent="-285750">
              <a:buFont typeface="Arial" panose="020B0604020202020204" pitchFamily="34" charset="0"/>
              <a:buChar char="•"/>
            </a:pPr>
            <a:r>
              <a:rPr lang="en-IN" sz="1700" b="1" u="sng" dirty="0">
                <a:latin typeface="Times New Roman" panose="02020603050405020304" pitchFamily="18" charset="0"/>
                <a:cs typeface="Times New Roman" panose="02020603050405020304" pitchFamily="18" charset="0"/>
              </a:rPr>
              <a:t>Open-source:-</a:t>
            </a:r>
            <a:r>
              <a:rPr lang="en-IN" sz="1500" dirty="0">
                <a:latin typeface="Times New Roman" panose="02020603050405020304" pitchFamily="18" charset="0"/>
                <a:cs typeface="Times New Roman" panose="02020603050405020304" pitchFamily="18" charset="0"/>
              </a:rPr>
              <a:t>Making YOLO open-source led the community to constantly improve the model.</a:t>
            </a:r>
          </a:p>
          <a:p>
            <a:endParaRPr 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3513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9F98CE-4A41-3E4B-A274-FA4B7785F2F6}"/>
              </a:ext>
            </a:extLst>
          </p:cNvPr>
          <p:cNvPicPr>
            <a:picLocks noChangeAspect="1"/>
          </p:cNvPicPr>
          <p:nvPr/>
        </p:nvPicPr>
        <p:blipFill>
          <a:blip r:embed="rId2"/>
          <a:stretch>
            <a:fillRect/>
          </a:stretch>
        </p:blipFill>
        <p:spPr>
          <a:xfrm>
            <a:off x="7215892" y="2488721"/>
            <a:ext cx="4390429" cy="2401823"/>
          </a:xfrm>
          <a:prstGeom prst="rect">
            <a:avLst/>
          </a:prstGeom>
        </p:spPr>
      </p:pic>
      <p:sp>
        <p:nvSpPr>
          <p:cNvPr id="3" name="Rectangle 2">
            <a:extLst>
              <a:ext uri="{FF2B5EF4-FFF2-40B4-BE49-F238E27FC236}">
                <a16:creationId xmlns:a16="http://schemas.microsoft.com/office/drawing/2014/main" id="{071D394C-A010-AE4C-8C08-277DD1E681FD}"/>
              </a:ext>
            </a:extLst>
          </p:cNvPr>
          <p:cNvSpPr/>
          <p:nvPr/>
        </p:nvSpPr>
        <p:spPr>
          <a:xfrm>
            <a:off x="715180" y="1488686"/>
            <a:ext cx="4348113" cy="677108"/>
          </a:xfrm>
          <a:prstGeom prst="rect">
            <a:avLst/>
          </a:prstGeom>
        </p:spPr>
        <p:txBody>
          <a:bodyPr wrap="none">
            <a:spAutoFit/>
          </a:bodyPr>
          <a:lstStyle/>
          <a:p>
            <a:r>
              <a:rPr lang="en-IN" sz="3800" b="1" dirty="0">
                <a:latin typeface="Times New Roman" panose="02020603050405020304" pitchFamily="18" charset="0"/>
                <a:cs typeface="Times New Roman" panose="02020603050405020304" pitchFamily="18" charset="0"/>
              </a:rPr>
              <a:t>YOLO Architecture</a:t>
            </a:r>
            <a:endParaRPr lang="en-IN" sz="3800" b="1" i="0" u="none" strike="noStrike" dirty="0">
              <a:effectLst/>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E2DA1CA4-65FC-B04D-883A-C02075B53977}"/>
              </a:ext>
            </a:extLst>
          </p:cNvPr>
          <p:cNvSpPr/>
          <p:nvPr/>
        </p:nvSpPr>
        <p:spPr>
          <a:xfrm>
            <a:off x="488403" y="2365040"/>
            <a:ext cx="6283028" cy="3539430"/>
          </a:xfrm>
          <a:prstGeom prst="rect">
            <a:avLst/>
          </a:prstGeom>
        </p:spPr>
        <p:txBody>
          <a:bodyPr wrap="square">
            <a:spAutoFit/>
          </a:bodyPr>
          <a:lstStyle/>
          <a:p>
            <a:r>
              <a:rPr lang="en-IN" sz="1600" dirty="0">
                <a:latin typeface="Times New Roman" panose="02020603050405020304" pitchFamily="18" charset="0"/>
                <a:cs typeface="Times New Roman" panose="02020603050405020304" pitchFamily="18" charset="0"/>
              </a:rPr>
              <a:t>It has overall 24 convolutional layers, four max-pooling layers, and two fully connected layers.</a:t>
            </a:r>
          </a:p>
          <a:p>
            <a:r>
              <a:rPr lang="en-IN" sz="1600" dirty="0">
                <a:latin typeface="Times New Roman" panose="02020603050405020304" pitchFamily="18" charset="0"/>
                <a:cs typeface="Times New Roman" panose="02020603050405020304" pitchFamily="18" charset="0"/>
              </a:rPr>
              <a:t>The architecture works as follows:</a:t>
            </a:r>
          </a:p>
          <a:p>
            <a:pPr marL="742950" lvl="1"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Resizes the input image into 448x448 before going through the convolutional network.</a:t>
            </a:r>
          </a:p>
          <a:p>
            <a:pPr marL="742950" lvl="1"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A 1x1 convolution is first applied to reduce the number of channels, which is then followed by a 3x3 convolution to generate a cuboidal output.</a:t>
            </a:r>
          </a:p>
          <a:p>
            <a:pPr marL="742950" lvl="1"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The activation function under the hood is </a:t>
            </a:r>
            <a:r>
              <a:rPr lang="en-IN" sz="1600" dirty="0" err="1">
                <a:latin typeface="Times New Roman" panose="02020603050405020304" pitchFamily="18" charset="0"/>
                <a:cs typeface="Times New Roman" panose="02020603050405020304" pitchFamily="18" charset="0"/>
              </a:rPr>
              <a:t>ReLU</a:t>
            </a:r>
            <a:r>
              <a:rPr lang="en-IN" sz="1600" dirty="0">
                <a:latin typeface="Times New Roman" panose="02020603050405020304" pitchFamily="18" charset="0"/>
                <a:cs typeface="Times New Roman" panose="02020603050405020304" pitchFamily="18" charset="0"/>
              </a:rPr>
              <a:t>, except for the final layer, which uses a linear activation function.</a:t>
            </a:r>
          </a:p>
          <a:p>
            <a:pPr marL="742950" lvl="1"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Some additional techniques, such as batch normalization and dropout, respectively regularize the model and prevent it from overfitting.</a:t>
            </a:r>
          </a:p>
          <a:p>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4541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CE8B50-B574-0945-A86B-7730D859B7E1}"/>
              </a:ext>
            </a:extLst>
          </p:cNvPr>
          <p:cNvPicPr>
            <a:picLocks noChangeAspect="1"/>
          </p:cNvPicPr>
          <p:nvPr/>
        </p:nvPicPr>
        <p:blipFill>
          <a:blip r:embed="rId2"/>
          <a:stretch>
            <a:fillRect/>
          </a:stretch>
        </p:blipFill>
        <p:spPr>
          <a:xfrm>
            <a:off x="903273" y="1991013"/>
            <a:ext cx="6631544" cy="2799773"/>
          </a:xfrm>
          <a:prstGeom prst="rect">
            <a:avLst/>
          </a:prstGeom>
        </p:spPr>
      </p:pic>
      <p:sp>
        <p:nvSpPr>
          <p:cNvPr id="4" name="Rectangle 3">
            <a:extLst>
              <a:ext uri="{FF2B5EF4-FFF2-40B4-BE49-F238E27FC236}">
                <a16:creationId xmlns:a16="http://schemas.microsoft.com/office/drawing/2014/main" id="{882947E2-1313-054E-AE77-1C192D8C7681}"/>
              </a:ext>
            </a:extLst>
          </p:cNvPr>
          <p:cNvSpPr/>
          <p:nvPr/>
        </p:nvSpPr>
        <p:spPr>
          <a:xfrm>
            <a:off x="511387" y="1189902"/>
            <a:ext cx="8762848" cy="661720"/>
          </a:xfrm>
          <a:prstGeom prst="rect">
            <a:avLst/>
          </a:prstGeom>
        </p:spPr>
        <p:txBody>
          <a:bodyPr wrap="none">
            <a:spAutoFit/>
          </a:bodyPr>
          <a:lstStyle/>
          <a:p>
            <a:r>
              <a:rPr lang="en-IN" sz="3700" b="1" dirty="0">
                <a:latin typeface="Times New Roman" panose="02020603050405020304" pitchFamily="18" charset="0"/>
                <a:cs typeface="Times New Roman" panose="02020603050405020304" pitchFamily="18" charset="0"/>
              </a:rPr>
              <a:t>How Does YOLO Object Detection Work?</a:t>
            </a:r>
            <a:endParaRPr lang="en-IN" sz="3700" b="1" i="0" u="none" strike="noStrike" dirty="0">
              <a:effectLst/>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73C50091-55EE-EA45-A32F-77F11039E671}"/>
              </a:ext>
            </a:extLst>
          </p:cNvPr>
          <p:cNvSpPr/>
          <p:nvPr/>
        </p:nvSpPr>
        <p:spPr>
          <a:xfrm>
            <a:off x="5427107" y="4777693"/>
            <a:ext cx="6096000" cy="1477328"/>
          </a:xfrm>
          <a:prstGeom prst="rect">
            <a:avLst/>
          </a:prstGeom>
        </p:spPr>
        <p:txBody>
          <a:bodyPr>
            <a:spAutoFit/>
          </a:bodyPr>
          <a:lstStyle/>
          <a:p>
            <a:r>
              <a:rPr lang="en-IN" dirty="0">
                <a:latin typeface="Times New Roman" panose="02020603050405020304" pitchFamily="18" charset="0"/>
                <a:cs typeface="Times New Roman" panose="02020603050405020304" pitchFamily="18" charset="0"/>
              </a:rPr>
              <a:t>The algorithm works based on the following four approaches: </a:t>
            </a:r>
          </a:p>
          <a:p>
            <a:pP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Residual blocks</a:t>
            </a:r>
          </a:p>
          <a:p>
            <a:pP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Bounding box regression</a:t>
            </a:r>
          </a:p>
          <a:p>
            <a:pP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Intersection Over Unions or IOU for short</a:t>
            </a:r>
          </a:p>
          <a:p>
            <a:pP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Non-Maximum Suppression. </a:t>
            </a:r>
            <a:endParaRPr lang="en-IN" b="0" i="0" u="none" strike="noStrike"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7969297"/>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847</TotalTime>
  <Words>1016</Words>
  <Application>Microsoft Office PowerPoint</Application>
  <PresentationFormat>Widescreen</PresentationFormat>
  <Paragraphs>85</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Gill Sans MT</vt:lpstr>
      <vt:lpstr>Times New Roman</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Rochika Garg</cp:lastModifiedBy>
  <cp:revision>15</cp:revision>
  <dcterms:created xsi:type="dcterms:W3CDTF">2023-07-01T12:53:35Z</dcterms:created>
  <dcterms:modified xsi:type="dcterms:W3CDTF">2023-07-05T13:13:47Z</dcterms:modified>
</cp:coreProperties>
</file>